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67" r:id="rId5"/>
    <p:sldId id="261" r:id="rId6"/>
    <p:sldId id="258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9"/>
    <p:restoredTop sz="67767" autoAdjust="0"/>
  </p:normalViewPr>
  <p:slideViewPr>
    <p:cSldViewPr>
      <p:cViewPr varScale="1">
        <p:scale>
          <a:sx n="81" d="100"/>
          <a:sy n="81" d="100"/>
        </p:scale>
        <p:origin x="20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11319-B764-46B7-90C1-5E854CB6D2B5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4BEE5-BD1E-452D-AF78-129832F6A4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3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dirty="0"/>
              <a:t>2005: First </a:t>
            </a:r>
            <a:r>
              <a:rPr lang="da-DK" sz="1200" dirty="0" err="1"/>
              <a:t>paper</a:t>
            </a:r>
            <a:r>
              <a:rPr lang="da-DK" sz="1200" dirty="0"/>
              <a:t> on JTBD </a:t>
            </a:r>
            <a:r>
              <a:rPr lang="da-DK" sz="1200" dirty="0" err="1"/>
              <a:t>Theory</a:t>
            </a:r>
            <a:r>
              <a:rPr lang="da-DK" sz="1200" dirty="0"/>
              <a:t> </a:t>
            </a:r>
          </a:p>
          <a:p>
            <a:r>
              <a:rPr lang="da-DK" sz="1200" dirty="0"/>
              <a:t>1995: Innovators’ dilemma – </a:t>
            </a:r>
            <a:r>
              <a:rPr lang="en-GB" sz="1200" noProof="0" dirty="0" err="1"/>
              <a:t>inbumbent</a:t>
            </a:r>
            <a:r>
              <a:rPr lang="da-DK" sz="1200" dirty="0"/>
              <a:t> / </a:t>
            </a:r>
            <a:r>
              <a:rPr lang="da-DK" sz="1200" dirty="0" err="1"/>
              <a:t>entrant</a:t>
            </a:r>
            <a:r>
              <a:rPr lang="da-DK" sz="1200" dirty="0"/>
              <a:t>’</a:t>
            </a:r>
          </a:p>
          <a:p>
            <a:endParaRPr lang="da-DK" sz="1200" dirty="0"/>
          </a:p>
          <a:p>
            <a:r>
              <a:rPr lang="en-US" baseline="0" noProof="0" dirty="0"/>
              <a:t>Theory of disruption offer why disruption happens; but does not offer a causal explanation of what a company should do to become successful</a:t>
            </a:r>
            <a:endParaRPr lang="da-DK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006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/>
              <a:t>Costumers pull products into their lives to make progress </a:t>
            </a:r>
            <a:endParaRPr lang="en-US" noProof="0" dirty="0"/>
          </a:p>
          <a:p>
            <a:r>
              <a:rPr lang="en-US" noProof="0" dirty="0"/>
              <a:t>Quantitative data</a:t>
            </a:r>
            <a:r>
              <a:rPr lang="en-US" baseline="0" noProof="0" dirty="0"/>
              <a:t> allows managers to sleep at night.</a:t>
            </a:r>
          </a:p>
          <a:p>
            <a:r>
              <a:rPr lang="en-US" baseline="0" noProof="0" dirty="0"/>
              <a:t>E.g. Driver license: Correlation is not the same as causality</a:t>
            </a:r>
          </a:p>
          <a:p>
            <a:r>
              <a:rPr lang="en-US" baseline="0" noProof="0" dirty="0"/>
              <a:t>Data focused around customers and the product itself – not how well the product is solving customers’ progress</a:t>
            </a:r>
          </a:p>
          <a:p>
            <a:r>
              <a:rPr lang="en-US" baseline="0" noProof="0" dirty="0"/>
              <a:t>-&gt; Vanity performance metrics (not helpful to innovation) – e.g. numbers of teaching hours (when learning…)!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98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Active versus passive data: Remember:</a:t>
            </a:r>
            <a:r>
              <a:rPr lang="en-US" baseline="0" noProof="0" dirty="0"/>
              <a:t> </a:t>
            </a:r>
            <a:r>
              <a:rPr lang="en-US" noProof="0" dirty="0"/>
              <a:t>Data</a:t>
            </a:r>
            <a:r>
              <a:rPr lang="en-US" baseline="0" noProof="0" dirty="0"/>
              <a:t> is man-made -&gt; Managing numbers instead of JTBD (Few deep interviews / observations)</a:t>
            </a:r>
          </a:p>
          <a:p>
            <a:r>
              <a:rPr lang="en-US" baseline="0" noProof="0" dirty="0"/>
              <a:t>Surface growth: Creating many products for many customers – loos focus on JTBD (vulnerable to disrupters focusing on one job)</a:t>
            </a:r>
          </a:p>
          <a:p>
            <a:r>
              <a:rPr lang="en-US" baseline="0" noProof="0" dirty="0"/>
              <a:t>Conforming data: All departments brings data supporting their arguments – but non of them tells you why, the customer purchase your product.</a:t>
            </a:r>
          </a:p>
          <a:p>
            <a:r>
              <a:rPr lang="da-DK" baseline="0" noProof="0" dirty="0"/>
              <a:t>  </a:t>
            </a:r>
            <a:r>
              <a:rPr lang="en-US" baseline="0" noProof="0" dirty="0"/>
              <a:t>(Confirm that the customers wants to buy the products that the managers want to sell)</a:t>
            </a:r>
          </a:p>
          <a:p>
            <a:r>
              <a:rPr lang="en-US" baseline="0" noProof="0" dirty="0"/>
              <a:t>There is no single truth</a:t>
            </a:r>
          </a:p>
          <a:p>
            <a:r>
              <a:rPr lang="en-US" baseline="0" noProof="0" dirty="0"/>
              <a:t>Active data is directionally helpful; but it is not objective.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732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Before and after Copernicus</a:t>
            </a:r>
          </a:p>
          <a:p>
            <a:r>
              <a:rPr lang="en-US" noProof="0" dirty="0"/>
              <a:t>Customer</a:t>
            </a:r>
            <a:r>
              <a:rPr lang="en-US" baseline="0" noProof="0" dirty="0"/>
              <a:t> versus JTBD in centrum</a:t>
            </a:r>
          </a:p>
          <a:p>
            <a:r>
              <a:rPr lang="en-US" baseline="0" noProof="0" dirty="0"/>
              <a:t>Small difference – but changes everything – paradigm shift: Lenses to see differently at things everybody else is looking at.</a:t>
            </a:r>
          </a:p>
          <a:p>
            <a:r>
              <a:rPr lang="en-US" baseline="0" noProof="0" dirty="0"/>
              <a:t>E.g. ”Construction of homes” versus ”business of moving lives”</a:t>
            </a:r>
          </a:p>
          <a:p>
            <a:r>
              <a:rPr lang="en-US" baseline="0" noProof="0" dirty="0"/>
              <a:t>E.g. ”Education” versus ”Life engaging project -  self realization”</a:t>
            </a:r>
          </a:p>
          <a:p>
            <a:r>
              <a:rPr lang="en-US" baseline="0" noProof="0" dirty="0"/>
              <a:t>If we only think of product performance, we are likely to miss the real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256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If no good solution to a job: ”Cheaper and crappier”</a:t>
            </a:r>
            <a:r>
              <a:rPr lang="en-US" baseline="0" noProof="0" dirty="0"/>
              <a:t> is better than nothing</a:t>
            </a:r>
          </a:p>
          <a:p>
            <a:endParaRPr lang="en-US" baseline="0" noProof="0" dirty="0"/>
          </a:p>
          <a:p>
            <a:r>
              <a:rPr lang="en-US" baseline="0" noProof="0" dirty="0"/>
              <a:t>Job: Progress (movement) that a person is trying to make in a particular </a:t>
            </a:r>
            <a:r>
              <a:rPr lang="en-US" u="sng" baseline="0" noProof="0" dirty="0"/>
              <a:t>circumstance</a:t>
            </a:r>
            <a:r>
              <a:rPr lang="en-US" u="none" baseline="0" noProof="0" dirty="0"/>
              <a:t> – e.g. small / big organization – global / local – production / consulting?</a:t>
            </a:r>
          </a:p>
          <a:p>
            <a:r>
              <a:rPr lang="da-DK" u="none" baseline="0" noProof="0" dirty="0"/>
              <a:t>JTBD </a:t>
            </a:r>
            <a:r>
              <a:rPr lang="en-US" u="none" baseline="0" noProof="0" dirty="0"/>
              <a:t>are ongoing and recurring</a:t>
            </a:r>
            <a:endParaRPr lang="en-US" u="sn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5113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Good</a:t>
            </a:r>
            <a:r>
              <a:rPr lang="en-US" baseline="0" noProof="0" dirty="0"/>
              <a:t> theory – helps to get to the right answers.</a:t>
            </a:r>
          </a:p>
          <a:p>
            <a:r>
              <a:rPr lang="en-US" baseline="0" noProof="0" dirty="0"/>
              <a:t>More specific than needs (do not explain why I choose)</a:t>
            </a:r>
          </a:p>
          <a:p>
            <a:r>
              <a:rPr lang="en-US" baseline="0" noProof="0" dirty="0"/>
              <a:t>Deep understanding of customer – through observation and dialog. See the same as others; however, with a new perspective.</a:t>
            </a:r>
          </a:p>
          <a:p>
            <a:r>
              <a:rPr lang="en-US" baseline="0" noProof="0" dirty="0"/>
              <a:t>Managers like to keep framing of competition simple (constrains innovation) -&gt; market zero-sum game</a:t>
            </a:r>
          </a:p>
          <a:p>
            <a:r>
              <a:rPr lang="en-US" baseline="0" noProof="0" dirty="0"/>
              <a:t>New or improved products succeed because of the experience they provide (not because of features)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Cost</a:t>
            </a:r>
            <a:r>
              <a:rPr lang="en-US" baseline="0" noProof="0" dirty="0"/>
              <a:t> or efficiency is not core elements of JTBD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746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Close to home: Entrepreneur both customer</a:t>
            </a:r>
            <a:r>
              <a:rPr lang="en-US" baseline="0" noProof="0" dirty="0"/>
              <a:t> and provider</a:t>
            </a:r>
            <a:r>
              <a:rPr lang="da-DK" baseline="0" noProof="0" dirty="0"/>
              <a:t>. </a:t>
            </a:r>
            <a:r>
              <a:rPr lang="da-DK" baseline="0" noProof="0" dirty="0" err="1"/>
              <a:t>E.g</a:t>
            </a:r>
            <a:r>
              <a:rPr lang="da-DK" baseline="0" noProof="0" dirty="0"/>
              <a:t> </a:t>
            </a:r>
            <a:r>
              <a:rPr lang="da-DK" baseline="0" noProof="0" dirty="0" err="1"/>
              <a:t>Limfjordsbroenl</a:t>
            </a:r>
            <a:r>
              <a:rPr lang="da-DK" baseline="0" noProof="0" dirty="0"/>
              <a:t> </a:t>
            </a:r>
            <a:endParaRPr lang="en-US" noProof="0" dirty="0"/>
          </a:p>
          <a:p>
            <a:r>
              <a:rPr lang="en-US" noProof="0" dirty="0"/>
              <a:t>Competing</a:t>
            </a:r>
            <a:r>
              <a:rPr lang="en-US" baseline="0" noProof="0" dirty="0"/>
              <a:t> against nothing: no satisfying solution – non-consumption (most fertile opportunities) – E.g. Front-Sale – Cloth are wasted!</a:t>
            </a:r>
          </a:p>
          <a:p>
            <a:r>
              <a:rPr lang="en-US" baseline="0" noProof="0" dirty="0"/>
              <a:t>Workarounds: </a:t>
            </a:r>
            <a:r>
              <a:rPr lang="en-US" baseline="0" noProof="0" dirty="0" err="1"/>
              <a:t>GeoGuide</a:t>
            </a:r>
            <a:r>
              <a:rPr lang="en-US" baseline="0" noProof="0" dirty="0"/>
              <a:t> (have to find information in another way)</a:t>
            </a:r>
          </a:p>
          <a:p>
            <a:r>
              <a:rPr lang="en-US" baseline="0" noProof="0" dirty="0"/>
              <a:t>Don’t want to do: E.g. Go to duty doctor. </a:t>
            </a:r>
            <a:r>
              <a:rPr lang="en-US" baseline="0" noProof="0" dirty="0" err="1"/>
              <a:t>TrackUnit</a:t>
            </a:r>
            <a:r>
              <a:rPr lang="en-US" baseline="0" noProof="0" dirty="0"/>
              <a:t> – Machinery up-time</a:t>
            </a:r>
          </a:p>
          <a:p>
            <a:r>
              <a:rPr lang="en-US" baseline="0" noProof="0" dirty="0"/>
              <a:t>Unusual uses: Uses your product in an un-envisioned way. E.g. Juice for eating vegetables… - </a:t>
            </a:r>
            <a:r>
              <a:rPr lang="en-US" baseline="0" noProof="0" dirty="0" err="1"/>
              <a:t>GeoGuide</a:t>
            </a:r>
            <a:r>
              <a:rPr lang="en-US" baseline="0" noProof="0" dirty="0"/>
              <a:t>-case</a:t>
            </a:r>
          </a:p>
          <a:p>
            <a:r>
              <a:rPr lang="en-US" baseline="0" noProof="0" dirty="0"/>
              <a:t>You need a beginner’s mind as you walk through a consumer’s decision-making process (be surprised)</a:t>
            </a:r>
          </a:p>
          <a:p>
            <a:endParaRPr lang="da-DK" baseline="0" noProof="0" dirty="0"/>
          </a:p>
          <a:p>
            <a:endParaRPr lang="en-US" baseline="0" noProof="0" dirty="0"/>
          </a:p>
          <a:p>
            <a:r>
              <a:rPr lang="en-US" baseline="0" noProof="0" dirty="0"/>
              <a:t> 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034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Big Hire =</a:t>
            </a:r>
            <a:r>
              <a:rPr lang="en-US" baseline="0" noProof="0" dirty="0"/>
              <a:t> When buying</a:t>
            </a:r>
          </a:p>
          <a:p>
            <a:r>
              <a:rPr lang="en-US" baseline="0" noProof="0" dirty="0"/>
              <a:t>Little Hire = When consuming</a:t>
            </a:r>
          </a:p>
          <a:p>
            <a:r>
              <a:rPr lang="en-US" baseline="0" noProof="0" dirty="0"/>
              <a:t>Change forces: New: frustration or problem must be substantial better. Keeping: habits and anxiety of the new</a:t>
            </a:r>
          </a:p>
          <a:p>
            <a:r>
              <a:rPr lang="en-US" baseline="0" noProof="0" dirty="0"/>
              <a:t>Avoiding loos is much more powerful than possible gains. Overcoming customer anxiety is a big deal.</a:t>
            </a:r>
          </a:p>
          <a:p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4BEE5-BD1E-452D-AF78-129832F6A43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853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noProof="0" dirty="0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C3BBD8-956A-4559-AD68-33CA3ACE19D1}" type="datetimeFigureOut">
              <a:rPr lang="da-DK" smtClean="0"/>
              <a:t>17/09/2019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009055-E595-4AF2-BA99-20655FBB67C1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63PZR7mG7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533400"/>
            <a:ext cx="5124404" cy="2868168"/>
          </a:xfrm>
        </p:spPr>
        <p:txBody>
          <a:bodyPr/>
          <a:lstStyle/>
          <a:p>
            <a:r>
              <a:rPr lang="da-DK" sz="4800" dirty="0"/>
              <a:t>Job To Be Done</a:t>
            </a:r>
            <a:br>
              <a:rPr lang="da-DK" dirty="0"/>
            </a:br>
            <a:r>
              <a:rPr lang="da-DK" sz="1600" dirty="0" err="1"/>
              <a:t>based</a:t>
            </a:r>
            <a:r>
              <a:rPr lang="da-DK" sz="1600" dirty="0"/>
              <a:t> </a:t>
            </a:r>
            <a:r>
              <a:rPr lang="da-DK" sz="1600" dirty="0" err="1"/>
              <a:t>onClayton</a:t>
            </a:r>
            <a:r>
              <a:rPr lang="da-DK" sz="1600" dirty="0"/>
              <a:t> Christensen et.al. ”</a:t>
            </a:r>
            <a:r>
              <a:rPr lang="da-DK" sz="1600" dirty="0" err="1"/>
              <a:t>Competing</a:t>
            </a:r>
            <a:r>
              <a:rPr lang="da-DK" sz="1600" dirty="0"/>
              <a:t> </a:t>
            </a:r>
            <a:r>
              <a:rPr lang="da-DK" sz="1600" dirty="0" err="1"/>
              <a:t>Against</a:t>
            </a:r>
            <a:r>
              <a:rPr lang="da-DK" sz="1600" dirty="0"/>
              <a:t> </a:t>
            </a:r>
            <a:r>
              <a:rPr lang="da-DK" sz="1600" dirty="0" err="1"/>
              <a:t>Luck</a:t>
            </a:r>
            <a:r>
              <a:rPr lang="da-DK" sz="1600" dirty="0"/>
              <a:t>”</a:t>
            </a:r>
            <a:br>
              <a:rPr lang="da-DK" sz="1600" dirty="0"/>
            </a:br>
            <a:r>
              <a:rPr lang="da-DK" sz="1600" dirty="0"/>
              <a:t>(C. </a:t>
            </a:r>
            <a:r>
              <a:rPr lang="da-DK" sz="1600" dirty="0" err="1"/>
              <a:t>Chrisetensen</a:t>
            </a:r>
            <a:r>
              <a:rPr lang="da-DK" sz="1600" dirty="0"/>
              <a:t>, 2016)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4005064"/>
            <a:ext cx="5114778" cy="1101248"/>
          </a:xfrm>
        </p:spPr>
        <p:txBody>
          <a:bodyPr/>
          <a:lstStyle/>
          <a:p>
            <a:r>
              <a:rPr lang="da-DK" dirty="0"/>
              <a:t>Claus Rosenstand</a:t>
            </a:r>
          </a:p>
          <a:p>
            <a:r>
              <a:rPr lang="da-DK" dirty="0"/>
              <a:t>U-</a:t>
            </a:r>
            <a:r>
              <a:rPr lang="da-DK" dirty="0" err="1"/>
              <a:t>CrAc</a:t>
            </a:r>
            <a:r>
              <a:rPr lang="da-DK" dirty="0"/>
              <a:t>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65B94-18DC-584C-95DF-864252B5C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85663"/>
            <a:ext cx="3168352" cy="481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8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purpose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Integrate around important JTBD</a:t>
            </a:r>
          </a:p>
          <a:p>
            <a:pPr marL="0" indent="0">
              <a:buNone/>
            </a:pPr>
            <a:r>
              <a:rPr lang="en-US" dirty="0"/>
              <a:t>Synonyms with the job</a:t>
            </a:r>
          </a:p>
          <a:p>
            <a:pPr marL="0" indent="0">
              <a:buNone/>
            </a:pPr>
            <a:r>
              <a:rPr lang="en-US" dirty="0"/>
              <a:t>Stop consumers for considering alternatives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Progress !</a:t>
            </a:r>
          </a:p>
          <a:p>
            <a:pPr marL="0" indent="0" algn="ctr">
              <a:buNone/>
            </a:pPr>
            <a:r>
              <a:rPr lang="en-US" sz="4800" dirty="0"/>
              <a:t>(Not products)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Why costumers make the choices they do?</a:t>
            </a:r>
          </a:p>
        </p:txBody>
      </p:sp>
    </p:spTree>
    <p:extLst>
      <p:ext uri="{BB962C8B-B14F-4D97-AF65-F5344CB8AC3E}">
        <p14:creationId xmlns:p14="http://schemas.microsoft.com/office/powerpoint/2010/main" val="116360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your eye on the JTBD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Three pitfalls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Active (loud) versus passive (quiet) data</a:t>
            </a:r>
          </a:p>
          <a:p>
            <a:pPr marL="761238" lvl="1" indent="-514350">
              <a:buAutoNum type="arabicPeriod"/>
            </a:pPr>
            <a:r>
              <a:rPr lang="en-US" dirty="0"/>
              <a:t>Product sales =&gt; Product</a:t>
            </a:r>
          </a:p>
          <a:p>
            <a:pPr marL="761238" lvl="1" indent="-514350">
              <a:buAutoNum type="arabicPeriod"/>
            </a:pPr>
            <a:r>
              <a:rPr lang="en-US" dirty="0"/>
              <a:t>Customers’ purchase =&gt; Customer</a:t>
            </a:r>
          </a:p>
          <a:p>
            <a:pPr marL="761238" lvl="1" indent="-514350">
              <a:buAutoNum type="arabicPeriod"/>
            </a:pPr>
            <a:r>
              <a:rPr lang="en-US" dirty="0"/>
              <a:t>Competitor’s emerge =&gt; Benchmark</a:t>
            </a:r>
          </a:p>
          <a:p>
            <a:pPr marL="761238" lvl="1" indent="-514350">
              <a:buAutoNum type="arabicPeriod"/>
            </a:pPr>
            <a:r>
              <a:rPr lang="en-US" dirty="0"/>
              <a:t>Investment in</a:t>
            </a:r>
          </a:p>
          <a:p>
            <a:pPr marL="998982" lvl="2" indent="-514350">
              <a:buAutoNum type="arabicPeriod"/>
            </a:pPr>
            <a:r>
              <a:rPr lang="en-US" dirty="0"/>
              <a:t>People =&gt; productivity data</a:t>
            </a:r>
          </a:p>
          <a:p>
            <a:pPr marL="998982" lvl="2" indent="-514350">
              <a:buAutoNum type="arabicPeriod"/>
            </a:pPr>
            <a:r>
              <a:rPr lang="en-US" dirty="0"/>
              <a:t>Facilities =&gt; Returns</a:t>
            </a:r>
          </a:p>
          <a:p>
            <a:pPr marL="998982" lvl="2" indent="-514350">
              <a:buAutoNum type="arabicPeriod"/>
            </a:pPr>
            <a:r>
              <a:rPr lang="en-US" dirty="0"/>
              <a:t>Technology =&gt; Value</a:t>
            </a:r>
          </a:p>
          <a:p>
            <a:pPr marL="514350" indent="-514350">
              <a:buAutoNum type="arabicPeriod"/>
            </a:pPr>
            <a:r>
              <a:rPr lang="en-US" dirty="0"/>
              <a:t>Surface growth</a:t>
            </a:r>
          </a:p>
          <a:p>
            <a:pPr marL="514350" indent="-514350">
              <a:buAutoNum type="arabicPeriod"/>
            </a:pPr>
            <a:r>
              <a:rPr lang="en-US" dirty="0"/>
              <a:t>Conforming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2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Milkshake Example</a:t>
            </a:r>
          </a:p>
        </p:txBody>
      </p:sp>
      <p:pic>
        <p:nvPicPr>
          <p:cNvPr id="1026" name="Picture 2" descr="Billedresultat for clayton christen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657" y="1691034"/>
            <a:ext cx="3242294" cy="428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6309320"/>
            <a:ext cx="553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https://www.youtube.com/watch?v=Q63PZR7mG70</a:t>
            </a:r>
            <a:endParaRPr lang="en-US" dirty="0"/>
          </a:p>
          <a:p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2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epicycles</a:t>
            </a:r>
          </a:p>
        </p:txBody>
      </p:sp>
      <p:pic>
        <p:nvPicPr>
          <p:cNvPr id="1030" name="Picture 6" descr="Billedresultat for planet orbi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8"/>
          <a:stretch/>
        </p:blipFill>
        <p:spPr bwMode="auto">
          <a:xfrm>
            <a:off x="4067944" y="2132857"/>
            <a:ext cx="3810000" cy="363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ledresultat for epicyc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385412" cy="333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lledresultat for epicyc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3170"/>
            <a:ext cx="2074685" cy="185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021288"/>
            <a:ext cx="6752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Jobs specs are blueprints that translate</a:t>
            </a:r>
          </a:p>
          <a:p>
            <a:pPr algn="ctr"/>
            <a:r>
              <a:rPr lang="en-US" sz="1600" dirty="0"/>
              <a:t>richness and complexity of jobs into an actionable guide for innovation</a:t>
            </a:r>
          </a:p>
        </p:txBody>
      </p:sp>
    </p:spTree>
    <p:extLst>
      <p:ext uri="{BB962C8B-B14F-4D97-AF65-F5344CB8AC3E}">
        <p14:creationId xmlns:p14="http://schemas.microsoft.com/office/powerpoint/2010/main" val="282037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Job </a:t>
            </a:r>
            <a:r>
              <a:rPr lang="da-DK" dirty="0" err="1"/>
              <a:t>Metaphor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What job did you hire X to do?</a:t>
            </a:r>
          </a:p>
          <a:p>
            <a:pPr marL="0" indent="0" algn="ctr">
              <a:buNone/>
            </a:pPr>
            <a:r>
              <a:rPr lang="en-US" sz="1800" i="1" dirty="0"/>
              <a:t>What causes our customer to purchase X?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dirty="0"/>
              <a:t>Provide a solution in a market,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where complication and high cost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have become status quo</a:t>
            </a:r>
          </a:p>
          <a:p>
            <a:pPr marL="0" indent="0" algn="ctr">
              <a:spcBef>
                <a:spcPts val="0"/>
              </a:spcBef>
              <a:buNone/>
            </a:pPr>
            <a:endParaRPr lang="da-DK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How do your case-partner as 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successful organization know how to be </a:t>
            </a:r>
            <a:r>
              <a:rPr lang="en-US" i="1" dirty="0" err="1"/>
              <a:t>successfull</a:t>
            </a:r>
            <a:r>
              <a:rPr lang="en-US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79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What) to Think!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Satisfying a Job is not just creating a product, but engineering a whole </a:t>
            </a:r>
            <a:r>
              <a:rPr lang="en-US" u="sng" dirty="0"/>
              <a:t>set of experiences </a:t>
            </a:r>
            <a:r>
              <a:rPr lang="en-US" dirty="0"/>
              <a:t>integrated in your case-partners processes and culture – almost impossible to copy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en-US" dirty="0"/>
              <a:t>We do not create jobs, we discover them!</a:t>
            </a:r>
          </a:p>
          <a:p>
            <a:pPr marL="0" indent="0">
              <a:buNone/>
            </a:pPr>
            <a:r>
              <a:rPr lang="da-DK" sz="1900" dirty="0"/>
              <a:t>(</a:t>
            </a:r>
            <a:r>
              <a:rPr lang="en-US" sz="1900" dirty="0"/>
              <a:t>In the context of a specific consumer struggle</a:t>
            </a:r>
            <a:r>
              <a:rPr lang="da-DK" sz="19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Functional, social, and emotional dimensions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en-US" dirty="0"/>
              <a:t>How we solve the job should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10579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jobs?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job close to 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Competing against nothing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Workarounds and compensating behaviors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for what people don’t want to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Unusual uses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overrated customer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Motivations and pathway to purchase are more complex than customers can describe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 Hire &lt;&gt; Little hire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What has to get fired to get X hired?</a:t>
            </a:r>
          </a:p>
          <a:p>
            <a:pPr marL="0" indent="0">
              <a:buNone/>
            </a:pPr>
            <a:endParaRPr lang="da-DK" i="1" dirty="0"/>
          </a:p>
          <a:p>
            <a:pPr marL="0" indent="0">
              <a:buNone/>
            </a:pPr>
            <a:r>
              <a:rPr lang="en-US" i="1" dirty="0"/>
              <a:t>Customer change forces: New &lt;&gt; keeping</a:t>
            </a:r>
          </a:p>
        </p:txBody>
      </p:sp>
    </p:spTree>
    <p:extLst>
      <p:ext uri="{BB962C8B-B14F-4D97-AF65-F5344CB8AC3E}">
        <p14:creationId xmlns:p14="http://schemas.microsoft.com/office/powerpoint/2010/main" val="3818176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1038</TotalTime>
  <Words>917</Words>
  <Application>Microsoft Macintosh PowerPoint</Application>
  <PresentationFormat>On-screen Show (4:3)</PresentationFormat>
  <Paragraphs>120</Paragraphs>
  <Slides>10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Opulent</vt:lpstr>
      <vt:lpstr>Job To Be Done based onClayton Christensen et.al. ”Competing Against Luck” (C. Chrisetensen, 2016)</vt:lpstr>
      <vt:lpstr>Innovation</vt:lpstr>
      <vt:lpstr>Keep your eye on the JTBD</vt:lpstr>
      <vt:lpstr>The Milkshake Example</vt:lpstr>
      <vt:lpstr>epicycles</vt:lpstr>
      <vt:lpstr>Job Metaphor</vt:lpstr>
      <vt:lpstr>How (Not What) to Think!</vt:lpstr>
      <vt:lpstr>Where are the jobs?</vt:lpstr>
      <vt:lpstr>The overrated customer</vt:lpstr>
      <vt:lpstr>purpose brand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To Be Done based onClayton Christensen et.al. ”Competing Against Luck”</dc:title>
  <dc:creator>Claus Andreas Foss Rosenstand</dc:creator>
  <cp:lastModifiedBy>Claus Andreas Foss Rosenstand</cp:lastModifiedBy>
  <cp:revision>37</cp:revision>
  <dcterms:created xsi:type="dcterms:W3CDTF">2018-07-04T08:27:45Z</dcterms:created>
  <dcterms:modified xsi:type="dcterms:W3CDTF">2019-09-17T07:15:35Z</dcterms:modified>
</cp:coreProperties>
</file>